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95" r:id="rId3"/>
    <p:sldId id="264" r:id="rId4"/>
    <p:sldId id="266" r:id="rId5"/>
    <p:sldId id="272" r:id="rId6"/>
    <p:sldId id="278" r:id="rId7"/>
    <p:sldId id="279" r:id="rId8"/>
    <p:sldId id="280" r:id="rId9"/>
    <p:sldId id="281" r:id="rId10"/>
    <p:sldId id="282" r:id="rId11"/>
    <p:sldId id="283" r:id="rId12"/>
    <p:sldId id="285" r:id="rId13"/>
    <p:sldId id="284" r:id="rId14"/>
    <p:sldId id="286" r:id="rId15"/>
    <p:sldId id="288" r:id="rId16"/>
    <p:sldId id="289" r:id="rId17"/>
    <p:sldId id="290" r:id="rId18"/>
    <p:sldId id="291" r:id="rId19"/>
    <p:sldId id="292" r:id="rId20"/>
    <p:sldId id="294" r:id="rId21"/>
    <p:sldId id="296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0000"/>
    <a:srgbClr val="00B050"/>
    <a:srgbClr val="0070C0"/>
    <a:srgbClr val="A75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e47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e47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839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458670" y="1724333"/>
            <a:ext cx="8222100" cy="11609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i="1" dirty="0">
                <a:solidFill>
                  <a:srgbClr val="000000"/>
                </a:solidFill>
              </a:rPr>
              <a:t>Contrôle d’un robot sous-marin à six degrés de liberté</a:t>
            </a:r>
            <a:endParaRPr sz="3200" i="1" dirty="0">
              <a:solidFill>
                <a:srgbClr val="000000"/>
              </a:solidFill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87788" y="4489882"/>
            <a:ext cx="2868063" cy="72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"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rgbClr val="000000"/>
                </a:solidFill>
              </a:rPr>
              <a:t>Présenté par : Guillaume SAMAIN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4DD382E-3DED-4CF4-AF98-8E07D1ACCB86}"/>
              </a:ext>
            </a:extLst>
          </p:cNvPr>
          <p:cNvGrpSpPr/>
          <p:nvPr/>
        </p:nvGrpSpPr>
        <p:grpSpPr>
          <a:xfrm>
            <a:off x="5161115" y="52730"/>
            <a:ext cx="1322914" cy="504270"/>
            <a:chOff x="4978649" y="92815"/>
            <a:chExt cx="1574359" cy="6081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A696460-FF5B-4AA3-B7F8-16C6329FD0D5}"/>
                </a:ext>
              </a:extLst>
            </p:cNvPr>
            <p:cNvSpPr/>
            <p:nvPr/>
          </p:nvSpPr>
          <p:spPr>
            <a:xfrm>
              <a:off x="4978649" y="92815"/>
              <a:ext cx="1574359" cy="60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900F3B3-FC9D-4C09-942F-4B19E68F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3459" y="147215"/>
              <a:ext cx="1524740" cy="499353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68AE7B4-3B5B-4B31-99A3-EB292F1E0228}"/>
              </a:ext>
            </a:extLst>
          </p:cNvPr>
          <p:cNvGrpSpPr/>
          <p:nvPr/>
        </p:nvGrpSpPr>
        <p:grpSpPr>
          <a:xfrm>
            <a:off x="7572995" y="97308"/>
            <a:ext cx="1179582" cy="445543"/>
            <a:chOff x="7198874" y="57677"/>
            <a:chExt cx="1574359" cy="6132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8E571A-5828-4055-B804-E60DE67F337A}"/>
                </a:ext>
              </a:extLst>
            </p:cNvPr>
            <p:cNvSpPr/>
            <p:nvPr/>
          </p:nvSpPr>
          <p:spPr>
            <a:xfrm>
              <a:off x="7198874" y="62824"/>
              <a:ext cx="1574359" cy="60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BA4BCD7-9740-49DC-8E82-2A2695893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4712" y="57677"/>
              <a:ext cx="1382682" cy="613299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933EE7C-0759-4276-A48F-097B8815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234" y="35380"/>
            <a:ext cx="1322914" cy="5177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4504B6-7609-4FBF-8742-C05FBABFD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8" y="99146"/>
            <a:ext cx="1572479" cy="397726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59F41CE-1828-455F-A677-276E39141A61}"/>
              </a:ext>
            </a:extLst>
          </p:cNvPr>
          <p:cNvCxnSpPr/>
          <p:nvPr/>
        </p:nvCxnSpPr>
        <p:spPr>
          <a:xfrm>
            <a:off x="458670" y="2869730"/>
            <a:ext cx="82221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86;p13">
            <a:extLst>
              <a:ext uri="{FF2B5EF4-FFF2-40B4-BE49-F238E27FC236}">
                <a16:creationId xmlns:a16="http://schemas.microsoft.com/office/drawing/2014/main" id="{52B70A50-E7F4-4E0A-847C-96F5A4FE0BCF}"/>
              </a:ext>
            </a:extLst>
          </p:cNvPr>
          <p:cNvSpPr txBox="1">
            <a:spLocks/>
          </p:cNvSpPr>
          <p:nvPr/>
        </p:nvSpPr>
        <p:spPr>
          <a:xfrm>
            <a:off x="2344752" y="3395807"/>
            <a:ext cx="4449935" cy="86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fr-FR" sz="1600" dirty="0">
                <a:solidFill>
                  <a:srgbClr val="000000"/>
                </a:solidFill>
              </a:rPr>
              <a:t>Stage de fin d’études</a:t>
            </a:r>
          </a:p>
          <a:p>
            <a:pPr marL="0" indent="0" algn="ctr"/>
            <a:r>
              <a:rPr lang="fr-FR" sz="1600" dirty="0">
                <a:solidFill>
                  <a:srgbClr val="000000"/>
                </a:solidFill>
              </a:rPr>
              <a:t>Du 08/03/2021 au 17/09/2021 </a:t>
            </a:r>
          </a:p>
        </p:txBody>
      </p:sp>
      <p:sp>
        <p:nvSpPr>
          <p:cNvPr id="17" name="Google Shape;86;p13">
            <a:extLst>
              <a:ext uri="{FF2B5EF4-FFF2-40B4-BE49-F238E27FC236}">
                <a16:creationId xmlns:a16="http://schemas.microsoft.com/office/drawing/2014/main" id="{2D91A70B-AD32-4839-9E5F-4E7BB8C6480F}"/>
              </a:ext>
            </a:extLst>
          </p:cNvPr>
          <p:cNvSpPr txBox="1">
            <a:spLocks/>
          </p:cNvSpPr>
          <p:nvPr/>
        </p:nvSpPr>
        <p:spPr>
          <a:xfrm>
            <a:off x="6275937" y="4489882"/>
            <a:ext cx="2868063" cy="72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endParaRPr lang="fr" sz="1400" dirty="0">
              <a:solidFill>
                <a:srgbClr val="000000"/>
              </a:solidFill>
            </a:endParaRPr>
          </a:p>
          <a:p>
            <a:pPr marL="0" indent="0" algn="r"/>
            <a:r>
              <a:rPr lang="fr" sz="1400" dirty="0">
                <a:solidFill>
                  <a:srgbClr val="000000"/>
                </a:solidFill>
              </a:rPr>
              <a:t>Le 13/10/2021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0"/>
    </mc:Choice>
    <mc:Fallback xmlns="">
      <p:transition spd="slow" advTm="100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68FA7B-78C3-4A10-879A-66DCF657D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au point de la loi de commande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258B4E-0475-4FD0-ADA9-ACF39DA54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Nouveaux essais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6394A1-8DEF-4C7D-A3B6-42A47CFF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99" y="2263649"/>
            <a:ext cx="2796487" cy="18413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A8C85A-91E0-4F58-9E3B-4266BF9DB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6"/>
          <a:stretch/>
        </p:blipFill>
        <p:spPr>
          <a:xfrm>
            <a:off x="6151880" y="2304607"/>
            <a:ext cx="2679230" cy="18570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D10A72-4A75-4BDC-9C68-F046B5008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2263649"/>
            <a:ext cx="2813207" cy="184132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C91C726-C901-4A24-82BA-EFB133576FF1}"/>
              </a:ext>
            </a:extLst>
          </p:cNvPr>
          <p:cNvSpPr txBox="1"/>
          <p:nvPr/>
        </p:nvSpPr>
        <p:spPr>
          <a:xfrm>
            <a:off x="1503199" y="4147684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Roulis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0FE238-E7CE-437F-BFF0-6AF66918A50D}"/>
              </a:ext>
            </a:extLst>
          </p:cNvPr>
          <p:cNvSpPr txBox="1"/>
          <p:nvPr/>
        </p:nvSpPr>
        <p:spPr>
          <a:xfrm>
            <a:off x="4258540" y="4147684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Tangage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DE4835-F06E-463C-BE46-BAE5CE2A7BD2}"/>
              </a:ext>
            </a:extLst>
          </p:cNvPr>
          <p:cNvSpPr txBox="1"/>
          <p:nvPr/>
        </p:nvSpPr>
        <p:spPr>
          <a:xfrm>
            <a:off x="7220668" y="4147685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Lacet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567138-11A9-43C8-8F23-DF479D3B0DE4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 7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051BFB-D2BE-410F-9A4F-FAFDCEF0A7E2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551779-57E8-49B9-B095-8E090F84A2B0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2E8EEA-8F69-4D88-BA98-4E11A3991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049"/>
          <a:stretch/>
        </p:blipFill>
        <p:spPr>
          <a:xfrm>
            <a:off x="6046136" y="2304607"/>
            <a:ext cx="138461" cy="18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FA0A9A-08FB-426A-A2EA-C969A92C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 : bateau en piscine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1DC30E-2AEA-4CBD-851C-E3871F96A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Bateau pneumatique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804857-4E99-46A0-9216-25C2F4267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7" b="18225"/>
          <a:stretch/>
        </p:blipFill>
        <p:spPr>
          <a:xfrm>
            <a:off x="1710813" y="2016760"/>
            <a:ext cx="4745485" cy="24307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187ED0-FD1D-4F3E-9816-97D24576301D}"/>
              </a:ext>
            </a:extLst>
          </p:cNvPr>
          <p:cNvSpPr txBox="1"/>
          <p:nvPr/>
        </p:nvSpPr>
        <p:spPr>
          <a:xfrm>
            <a:off x="7170420" y="2389207"/>
            <a:ext cx="2171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A: 4cm x 3,2cm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B: 19,3cm x 0,7cm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C: 19,5cm x 0,3cm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D: 19,5cm x 0,5cm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E: 63cm x 1,8cm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F: 16,3cm x 1,8cm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G: 1,5cm x 1cm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H: 23cm x 1,8cm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I: 1,5cm x 1cm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C3BEA2-E3A1-4F1E-843C-C1A1F83E8A7F}"/>
              </a:ext>
            </a:extLst>
          </p:cNvPr>
          <p:cNvSpPr txBox="1"/>
          <p:nvPr/>
        </p:nvSpPr>
        <p:spPr>
          <a:xfrm>
            <a:off x="7170420" y="2081430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Dimensions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6F0E8E-8331-48E2-81A0-FB0B1999221E}"/>
              </a:ext>
            </a:extLst>
          </p:cNvPr>
          <p:cNvCxnSpPr>
            <a:cxnSpLocks/>
          </p:cNvCxnSpPr>
          <p:nvPr/>
        </p:nvCxnSpPr>
        <p:spPr>
          <a:xfrm>
            <a:off x="7170420" y="2081430"/>
            <a:ext cx="0" cy="227721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C0BDA24-BA5D-4F73-B93E-01103E85CD08}"/>
              </a:ext>
            </a:extLst>
          </p:cNvPr>
          <p:cNvCxnSpPr/>
          <p:nvPr/>
        </p:nvCxnSpPr>
        <p:spPr>
          <a:xfrm>
            <a:off x="7170420" y="2389207"/>
            <a:ext cx="156718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BF75F36-E6C6-40FA-A44E-4D81466DD610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 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DBD207-AD4D-4805-8846-CC26C4152F04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DF2D4D-D713-4EA0-B60B-F6D6E1265790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8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01B39-8D95-44D0-8909-B2C9DF6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 : bateau en piscine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3166EC-E6BE-43E5-8040-65969327A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BF78E9-AD1E-4BF6-B338-3F2CFE2E1966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 9</a:t>
            </a:r>
          </a:p>
        </p:txBody>
      </p:sp>
      <p:pic>
        <p:nvPicPr>
          <p:cNvPr id="6" name="Vidéo soutenance">
            <a:hlinkClick r:id="" action="ppaction://media"/>
            <a:extLst>
              <a:ext uri="{FF2B5EF4-FFF2-40B4-BE49-F238E27FC236}">
                <a16:creationId xmlns:a16="http://schemas.microsoft.com/office/drawing/2014/main" id="{9E9D7E07-28BC-4BBF-960F-528E730B0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2725" y="1229875"/>
            <a:ext cx="5578549" cy="31379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16B9B9-D330-4454-920D-76B2449DD0E9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4B843F-6945-4E0D-AD10-19957DA66A17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477E5D9-BFB4-4EA0-B23C-2AE475785CC3}"/>
              </a:ext>
            </a:extLst>
          </p:cNvPr>
          <p:cNvSpPr txBox="1"/>
          <p:nvPr/>
        </p:nvSpPr>
        <p:spPr>
          <a:xfrm>
            <a:off x="2859023" y="4462667"/>
            <a:ext cx="3425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https://www.ensta-bretagne.fr/rob/events/</a:t>
            </a:r>
          </a:p>
        </p:txBody>
      </p:sp>
    </p:spTree>
    <p:extLst>
      <p:ext uri="{BB962C8B-B14F-4D97-AF65-F5344CB8AC3E}">
        <p14:creationId xmlns:p14="http://schemas.microsoft.com/office/powerpoint/2010/main" val="256207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7AA81-2253-47D0-9700-B17D99A2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 : bateau en piscine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648940-21E9-4DB5-95B8-5091B135F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8BCD1F-6195-43CB-A2D1-471100EC5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8" t="14400" r="26653" b="28277"/>
          <a:stretch/>
        </p:blipFill>
        <p:spPr>
          <a:xfrm>
            <a:off x="563393" y="1066644"/>
            <a:ext cx="2095052" cy="13984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0F2388-3F26-450B-A99D-CB697063E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755"/>
          <a:stretch/>
        </p:blipFill>
        <p:spPr>
          <a:xfrm>
            <a:off x="3982377" y="1294246"/>
            <a:ext cx="1831370" cy="9718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17504B-1EDB-4EFD-986E-FD817B3E0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6" t="5336" r="21198" b="15167"/>
          <a:stretch/>
        </p:blipFill>
        <p:spPr>
          <a:xfrm>
            <a:off x="7111543" y="1066644"/>
            <a:ext cx="1536455" cy="13400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2AC2842-8239-4335-B9CD-16EB49BB7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28" t="10179" r="20349" b="6837"/>
          <a:stretch/>
        </p:blipFill>
        <p:spPr>
          <a:xfrm>
            <a:off x="1085138" y="2628357"/>
            <a:ext cx="1051561" cy="10103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38446C-D166-428B-80B2-86E1B358C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30" t="16184" r="15365" b="16058"/>
          <a:stretch/>
        </p:blipFill>
        <p:spPr>
          <a:xfrm>
            <a:off x="4019695" y="2580573"/>
            <a:ext cx="1756734" cy="103739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3D0B5ED-6D63-456D-B415-DACB919B3D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b="19926"/>
          <a:stretch/>
        </p:blipFill>
        <p:spPr>
          <a:xfrm>
            <a:off x="7157108" y="2618742"/>
            <a:ext cx="1445324" cy="8306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520C865-7DF8-4753-9CD0-21FBB08D7B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36" r="12676" b="18873"/>
          <a:stretch/>
        </p:blipFill>
        <p:spPr>
          <a:xfrm>
            <a:off x="806082" y="3913625"/>
            <a:ext cx="1612234" cy="9316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1E985CC-BF98-48FC-93D6-0A935324C8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888" b="7576"/>
          <a:stretch/>
        </p:blipFill>
        <p:spPr>
          <a:xfrm>
            <a:off x="4385998" y="3917248"/>
            <a:ext cx="1024129" cy="94289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E301133-E986-436F-860B-1E1BB50DF6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17" t="14191" r="14832" b="13587"/>
          <a:stretch/>
        </p:blipFill>
        <p:spPr>
          <a:xfrm>
            <a:off x="6959638" y="3621795"/>
            <a:ext cx="1840264" cy="12383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ABF62BA-CE5E-439B-9085-86ABDF466D71}"/>
              </a:ext>
            </a:extLst>
          </p:cNvPr>
          <p:cNvSpPr txBox="1"/>
          <p:nvPr/>
        </p:nvSpPr>
        <p:spPr>
          <a:xfrm>
            <a:off x="1511241" y="147240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292394-50C6-4C12-A313-B7596C60397B}"/>
              </a:ext>
            </a:extLst>
          </p:cNvPr>
          <p:cNvSpPr txBox="1"/>
          <p:nvPr/>
        </p:nvSpPr>
        <p:spPr>
          <a:xfrm>
            <a:off x="4753719" y="136771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8AF59AE-0F79-47AD-8E55-8BC7A33A9AFE}"/>
              </a:ext>
            </a:extLst>
          </p:cNvPr>
          <p:cNvSpPr txBox="1"/>
          <p:nvPr/>
        </p:nvSpPr>
        <p:spPr>
          <a:xfrm>
            <a:off x="7727324" y="175347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37DBE1A-6DE3-4996-AA29-A674F6CFD3F5}"/>
              </a:ext>
            </a:extLst>
          </p:cNvPr>
          <p:cNvSpPr txBox="1"/>
          <p:nvPr/>
        </p:nvSpPr>
        <p:spPr>
          <a:xfrm>
            <a:off x="1530901" y="292090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33A1AE-A236-4265-8AD4-FB164ACEB7B0}"/>
              </a:ext>
            </a:extLst>
          </p:cNvPr>
          <p:cNvSpPr txBox="1"/>
          <p:nvPr/>
        </p:nvSpPr>
        <p:spPr>
          <a:xfrm>
            <a:off x="4702954" y="2726304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EB4E67A-D3DB-4FC5-8504-FAD4510F2563}"/>
              </a:ext>
            </a:extLst>
          </p:cNvPr>
          <p:cNvSpPr txBox="1"/>
          <p:nvPr/>
        </p:nvSpPr>
        <p:spPr>
          <a:xfrm>
            <a:off x="7753970" y="2726304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5D39AA7-D945-46F3-A549-DD25F05C9F96}"/>
              </a:ext>
            </a:extLst>
          </p:cNvPr>
          <p:cNvSpPr txBox="1"/>
          <p:nvPr/>
        </p:nvSpPr>
        <p:spPr>
          <a:xfrm>
            <a:off x="1545077" y="4050432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D4AAFF8-D4AA-4978-AAC2-DD14D3CCB030}"/>
              </a:ext>
            </a:extLst>
          </p:cNvPr>
          <p:cNvSpPr txBox="1"/>
          <p:nvPr/>
        </p:nvSpPr>
        <p:spPr>
          <a:xfrm>
            <a:off x="4901356" y="441321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47E848B-67B2-4404-9DE1-9CF3964E031E}"/>
              </a:ext>
            </a:extLst>
          </p:cNvPr>
          <p:cNvSpPr txBox="1"/>
          <p:nvPr/>
        </p:nvSpPr>
        <p:spPr>
          <a:xfrm>
            <a:off x="7941682" y="4183266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E4BC075-334B-4F36-AAEB-255D15E9742A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46A935-D5DE-4BCB-AA8B-1D1CCDB37EC4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0DD945-890E-40B8-A581-75E52B548A9E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D566E4-46C8-4F0E-9C3B-6178C006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 : bateau en mer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51F5D2-350B-4FA3-BD5A-09E54EF10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Barque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0BF5BA-90FF-46AA-82C7-9CACA7E98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"/>
          <a:stretch/>
        </p:blipFill>
        <p:spPr>
          <a:xfrm>
            <a:off x="5730241" y="2133900"/>
            <a:ext cx="3413760" cy="21230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89B051-048C-466D-9404-95E5304EA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" r="14707" b="13792"/>
          <a:stretch/>
        </p:blipFill>
        <p:spPr>
          <a:xfrm>
            <a:off x="2693439" y="1775407"/>
            <a:ext cx="2934420" cy="27934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DA22E8-DAD1-4602-8423-84B5EAED9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066"/>
          <a:stretch/>
        </p:blipFill>
        <p:spPr>
          <a:xfrm>
            <a:off x="-1" y="1798698"/>
            <a:ext cx="2591058" cy="2793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F090C51-C93B-4290-B2A6-CEB0A88D921F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CB4BC0-B858-4A8D-8DD0-65DDE2B47E34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94B6C2-8CA7-449A-9039-71D04371C6C0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80D184-4ACA-49FB-9020-74070946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 : bateau en mer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7F1815-03DC-45EB-9F53-3E7F60EB6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551075"/>
          </a:xfrm>
        </p:spPr>
        <p:txBody>
          <a:bodyPr/>
          <a:lstStyle/>
          <a:p>
            <a:r>
              <a:rPr lang="fr-FR" dirty="0"/>
              <a:t>Moins bonne précision en mer</a:t>
            </a:r>
          </a:p>
          <a:p>
            <a:endParaRPr lang="fr-FR" dirty="0"/>
          </a:p>
          <a:p>
            <a:r>
              <a:rPr lang="fr-FR" dirty="0"/>
              <a:t>Causes : visibilité réduite et courants marins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Suffisant pour juger de l’état de la coque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DC29F7-D4F9-47DD-81F0-D6910466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345" y="2120100"/>
            <a:ext cx="3154297" cy="21122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69BA26-96A2-458F-814A-4BE17A93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60" y="2138931"/>
            <a:ext cx="3154297" cy="20934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F22666-1F70-442D-8297-EB301863E810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BAB2A8-9FFC-45C0-BF58-512B6DF3F9AB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939052-02CF-44C7-B511-B98C762A9FDB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20C80-C6F0-4458-AA44-63E5D008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 : parois d’un barrage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087712-ECF5-4A42-95B3-0AA75879D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Utilisation de la caméra et du sonar pour se déplacer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6D1F7B-594A-493E-B806-05B782EA00D1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BE941B-DECE-4A2C-9C2A-E57A67A9FBA5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0A7A4A-733A-4BA4-BA8F-E6825A97AA8F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F440D2-493B-4312-AE29-513AA8AA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70A408-3789-498B-83BB-92A113303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Sonar à balayage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Essai en mer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5AC3ED-4594-4765-93DE-29D9D8B7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20" y="1748677"/>
            <a:ext cx="3033120" cy="9572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16164D-0387-43B0-B520-D32845151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340" y="1748677"/>
            <a:ext cx="3254100" cy="10538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42A856-348C-4335-BA94-55BDFDC6C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92" y="3246854"/>
            <a:ext cx="2727282" cy="153409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7A87108-20D1-43B3-9BB3-1947F5FF3262}"/>
              </a:ext>
            </a:extLst>
          </p:cNvPr>
          <p:cNvSpPr/>
          <p:nvPr/>
        </p:nvSpPr>
        <p:spPr>
          <a:xfrm rot="16655611">
            <a:off x="5423421" y="3189502"/>
            <a:ext cx="1648800" cy="16488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2DEDC96-E29A-4724-9D67-2C2173B7CA59}"/>
              </a:ext>
            </a:extLst>
          </p:cNvPr>
          <p:cNvSpPr/>
          <p:nvPr/>
        </p:nvSpPr>
        <p:spPr>
          <a:xfrm>
            <a:off x="3076933" y="4065284"/>
            <a:ext cx="144000" cy="1440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16CB855-8170-4841-963A-C58327A27D9B}"/>
              </a:ext>
            </a:extLst>
          </p:cNvPr>
          <p:cNvSpPr/>
          <p:nvPr/>
        </p:nvSpPr>
        <p:spPr>
          <a:xfrm>
            <a:off x="6171621" y="3935804"/>
            <a:ext cx="144000" cy="1440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434207F-FD9B-429F-8BEF-C4E24A948769}"/>
              </a:ext>
            </a:extLst>
          </p:cNvPr>
          <p:cNvSpPr/>
          <p:nvPr/>
        </p:nvSpPr>
        <p:spPr>
          <a:xfrm rot="20888432">
            <a:off x="1950852" y="3405914"/>
            <a:ext cx="1132661" cy="363643"/>
          </a:xfrm>
          <a:prstGeom prst="ellipse">
            <a:avLst/>
          </a:prstGeom>
          <a:noFill/>
          <a:ln>
            <a:solidFill>
              <a:srgbClr val="A75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F0AC8AF-5DFC-494D-827C-4D96EBF60F93}"/>
              </a:ext>
            </a:extLst>
          </p:cNvPr>
          <p:cNvSpPr/>
          <p:nvPr/>
        </p:nvSpPr>
        <p:spPr>
          <a:xfrm rot="20470168">
            <a:off x="5451715" y="3280039"/>
            <a:ext cx="1019145" cy="382246"/>
          </a:xfrm>
          <a:prstGeom prst="ellipse">
            <a:avLst/>
          </a:prstGeom>
          <a:noFill/>
          <a:ln>
            <a:solidFill>
              <a:srgbClr val="A75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03F2F5A-6207-4FF9-9B0D-7F1C0065E3AD}"/>
              </a:ext>
            </a:extLst>
          </p:cNvPr>
          <p:cNvSpPr/>
          <p:nvPr/>
        </p:nvSpPr>
        <p:spPr>
          <a:xfrm rot="20778646">
            <a:off x="1938488" y="3979911"/>
            <a:ext cx="1004121" cy="224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B429C77-499B-4754-A2A3-F1AAD2C0BDA0}"/>
              </a:ext>
            </a:extLst>
          </p:cNvPr>
          <p:cNvSpPr/>
          <p:nvPr/>
        </p:nvSpPr>
        <p:spPr>
          <a:xfrm rot="20778646">
            <a:off x="5433358" y="3807548"/>
            <a:ext cx="713442" cy="21488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266C712-C287-429F-9788-4F4E32B96C56}"/>
              </a:ext>
            </a:extLst>
          </p:cNvPr>
          <p:cNvSpPr/>
          <p:nvPr/>
        </p:nvSpPr>
        <p:spPr>
          <a:xfrm rot="20794077">
            <a:off x="2219582" y="4221915"/>
            <a:ext cx="760008" cy="30054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846DACB-AC49-47D7-A44A-BD0451EB1BDA}"/>
              </a:ext>
            </a:extLst>
          </p:cNvPr>
          <p:cNvSpPr/>
          <p:nvPr/>
        </p:nvSpPr>
        <p:spPr>
          <a:xfrm rot="21032790">
            <a:off x="5651339" y="4049345"/>
            <a:ext cx="525721" cy="2237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31F83F-F76E-4719-976C-ED1614D77613}"/>
              </a:ext>
            </a:extLst>
          </p:cNvPr>
          <p:cNvSpPr/>
          <p:nvPr/>
        </p:nvSpPr>
        <p:spPr>
          <a:xfrm>
            <a:off x="3482340" y="3619500"/>
            <a:ext cx="188622" cy="18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8DCA6C-1CFD-4972-8E03-6A5E5E8EAB06}"/>
              </a:ext>
            </a:extLst>
          </p:cNvPr>
          <p:cNvSpPr/>
          <p:nvPr/>
        </p:nvSpPr>
        <p:spPr>
          <a:xfrm>
            <a:off x="6508516" y="3541140"/>
            <a:ext cx="188622" cy="18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14E80E9-1FE7-4722-BD5E-4CE9D52F57AE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7654A47-C4C0-46E4-BFB4-DCA59CEFB2CE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A0211AE-EE52-4995-A817-5A49BDBB7F8C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20C80-C6F0-4458-AA44-63E5D008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situations réelles : parois d’un barrage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087712-ECF5-4A42-95B3-0AA75879D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551075"/>
          </a:xfrm>
        </p:spPr>
        <p:txBody>
          <a:bodyPr/>
          <a:lstStyle/>
          <a:p>
            <a:r>
              <a:rPr lang="fr-FR" dirty="0"/>
              <a:t>Utilisation de la caméra et du sonar pour se déplacer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Effritement du béton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66972E-D160-4F14-88CB-0DA20BE4C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133" y="1439604"/>
            <a:ext cx="1665957" cy="14823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5BA65B-9880-4F95-A23D-3EA8266A4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24" y="3350011"/>
            <a:ext cx="2196557" cy="1473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13CEB0-7B23-4243-8341-BBA6ECC09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760" y="3343718"/>
            <a:ext cx="1780704" cy="14797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4D09F4-2833-402E-9073-8F603DB6828B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EABC28-597F-4056-857C-84BD5189A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865" y="1439604"/>
            <a:ext cx="2080433" cy="14823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C118D66-6000-4434-BCEC-9756959998AE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C5127F-4226-4246-9DBE-88E5EB377A18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5517B-4E42-468C-9FF3-47C7F9AF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A00EEB-6330-4AE1-817E-EE56DCE3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54641"/>
            <a:ext cx="8520600" cy="3314233"/>
          </a:xfrm>
        </p:spPr>
        <p:txBody>
          <a:bodyPr/>
          <a:lstStyle/>
          <a:p>
            <a:r>
              <a:rPr lang="fr-FR" dirty="0"/>
              <a:t>Familiarisation avec le Bluerov2</a:t>
            </a:r>
          </a:p>
          <a:p>
            <a:endParaRPr lang="fr-FR" dirty="0"/>
          </a:p>
          <a:p>
            <a:r>
              <a:rPr lang="fr-FR" dirty="0"/>
              <a:t>Développement et validation de la loi de commande</a:t>
            </a:r>
          </a:p>
          <a:p>
            <a:endParaRPr lang="fr-FR" dirty="0"/>
          </a:p>
          <a:p>
            <a:r>
              <a:rPr lang="fr-FR" dirty="0"/>
              <a:t>Succès des trois expériences</a:t>
            </a:r>
          </a:p>
          <a:p>
            <a:pPr lvl="1"/>
            <a:r>
              <a:rPr lang="fr-FR" dirty="0"/>
              <a:t>Piscine : conditions optimales</a:t>
            </a:r>
          </a:p>
          <a:p>
            <a:pPr lvl="1"/>
            <a:r>
              <a:rPr lang="fr-FR" dirty="0"/>
              <a:t>Mer : conditions réelles</a:t>
            </a:r>
          </a:p>
          <a:p>
            <a:pPr lvl="1"/>
            <a:r>
              <a:rPr lang="fr-FR" dirty="0"/>
              <a:t>Barrage : utilité de l’application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187E29-81C6-4E75-AA04-F572C31D3B84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2434D4-57B6-40BC-9B38-91B3AC31F97C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EB283E-E5A3-4851-9D66-BD9A93B00862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3F3D4-FDE4-43C7-9B8D-08A1DC3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1B19ED-2D85-4BF4-9DE2-0DF65945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681793"/>
          </a:xfrm>
        </p:spPr>
        <p:txBody>
          <a:bodyPr/>
          <a:lstStyle/>
          <a:p>
            <a:r>
              <a:rPr lang="fr-FR" dirty="0"/>
              <a:t>Exploration des fonds marins et d’épaves, observation de la faune et de la flore, bathymétrie etc…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Nécessité d’avoir un retour caméra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Application : inspection de la coque d’un bateau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Remarque : robot non-autonome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5922C0-7976-4CB0-A54B-17BF2EA08E9C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D50467-5414-4DFF-9D70-BF34F4A2E34D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6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4E0F4A-2121-48E7-BA34-8C19AB4D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C7D505-FDD0-4B95-ADFB-3691A4E3A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Gain de temps et d’argent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Piste d’améliorations et perspectives :</a:t>
            </a:r>
          </a:p>
          <a:p>
            <a:pPr lvl="1"/>
            <a:r>
              <a:rPr lang="fr-FR" dirty="0"/>
              <a:t>Changer de caméra</a:t>
            </a:r>
          </a:p>
          <a:p>
            <a:pPr lvl="1"/>
            <a:r>
              <a:rPr lang="fr-FR" dirty="0"/>
              <a:t>Amélioration du régulateur</a:t>
            </a:r>
          </a:p>
          <a:p>
            <a:pPr lvl="1"/>
            <a:r>
              <a:rPr lang="fr-FR" dirty="0"/>
              <a:t>Etendre l’application aux systèmes dynamiques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98B362-EF30-411F-AF00-22739244CF00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9EE2F8-CA6C-4942-953F-A9348E80B2AF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F29490-42B5-48A5-9762-918D9C1DE5BF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CB1A9-2B0E-40B9-B9BA-67F63C2A6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950" y="2152350"/>
            <a:ext cx="8222100" cy="838800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Merci pour votre attention !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0624F5-CB6F-4372-A2CE-FD176F8BE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10600"/>
            <a:ext cx="8222100" cy="432900"/>
          </a:xfrm>
        </p:spPr>
        <p:txBody>
          <a:bodyPr/>
          <a:lstStyle/>
          <a:p>
            <a:r>
              <a:rPr lang="fr-FR" sz="1600" dirty="0">
                <a:solidFill>
                  <a:srgbClr val="000000"/>
                </a:solidFill>
              </a:rPr>
              <a:t>https://www.linkedin.com/in/guillaume-samain-621a671b6/</a:t>
            </a:r>
          </a:p>
        </p:txBody>
      </p:sp>
    </p:spTree>
    <p:extLst>
      <p:ext uri="{BB962C8B-B14F-4D97-AF65-F5344CB8AC3E}">
        <p14:creationId xmlns:p14="http://schemas.microsoft.com/office/powerpoint/2010/main" val="358781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0120D0-E8B7-49A8-BE79-F5CDDE95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DA8858-F351-4275-8839-028911676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du Bluerov2</a:t>
            </a:r>
          </a:p>
          <a:p>
            <a:pPr marL="114300" indent="0">
              <a:buNone/>
            </a:pPr>
            <a:endParaRPr lang="fr-FR" dirty="0"/>
          </a:p>
          <a:p>
            <a:r>
              <a:rPr lang="fr-FR" dirty="0"/>
              <a:t>Mise au point de la loi de commande</a:t>
            </a:r>
          </a:p>
          <a:p>
            <a:pPr marL="114300" indent="0">
              <a:buNone/>
            </a:pPr>
            <a:endParaRPr lang="fr-FR" dirty="0"/>
          </a:p>
          <a:p>
            <a:r>
              <a:rPr lang="fr-FR" dirty="0"/>
              <a:t>Essais en situations réelles</a:t>
            </a:r>
          </a:p>
          <a:p>
            <a:pPr lvl="1"/>
            <a:r>
              <a:rPr lang="fr-FR" dirty="0"/>
              <a:t>Piscine</a:t>
            </a:r>
          </a:p>
          <a:p>
            <a:pPr lvl="1"/>
            <a:r>
              <a:rPr lang="fr-FR" dirty="0"/>
              <a:t>Mer</a:t>
            </a:r>
          </a:p>
          <a:p>
            <a:pPr lvl="1"/>
            <a:r>
              <a:rPr lang="fr-FR" dirty="0"/>
              <a:t>Barrage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D0C29C-948D-4490-A2B6-F740CB5B2FA6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775472-08FC-48B2-992B-E812D16145A0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0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"/>
    </mc:Choice>
    <mc:Fallback xmlns="">
      <p:transition spd="slow" advTm="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4C770-0697-4AAB-A4AF-BD164180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Bluerov2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348EC-B652-45B9-8ED3-804A3C231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551075"/>
          </a:xfrm>
        </p:spPr>
        <p:txBody>
          <a:bodyPr/>
          <a:lstStyle/>
          <a:p>
            <a:r>
              <a:rPr lang="fr-FR" dirty="0"/>
              <a:t>ROV (</a:t>
            </a:r>
            <a:r>
              <a:rPr lang="fr-FR" dirty="0" err="1"/>
              <a:t>Remotly</a:t>
            </a:r>
            <a:r>
              <a:rPr lang="fr-FR" dirty="0"/>
              <a:t> </a:t>
            </a:r>
            <a:r>
              <a:rPr lang="fr-FR" dirty="0" err="1"/>
              <a:t>Operated</a:t>
            </a:r>
            <a:r>
              <a:rPr lang="fr-FR" dirty="0"/>
              <a:t> </a:t>
            </a:r>
            <a:r>
              <a:rPr lang="fr-FR" dirty="0" err="1"/>
              <a:t>underwater</a:t>
            </a:r>
            <a:r>
              <a:rPr lang="fr-FR" dirty="0"/>
              <a:t> </a:t>
            </a:r>
            <a:r>
              <a:rPr lang="fr-FR" dirty="0" err="1"/>
              <a:t>Vehicle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Capteur de pression, de profondeur, caméra, centrale inertielle etc…</a:t>
            </a:r>
          </a:p>
          <a:p>
            <a:pPr lvl="1"/>
            <a:r>
              <a:rPr lang="fr-FR" dirty="0"/>
              <a:t>6 propulseurs</a:t>
            </a:r>
          </a:p>
          <a:p>
            <a:pPr lvl="1"/>
            <a:r>
              <a:rPr lang="fr-FR" dirty="0"/>
              <a:t>Contrôlés par un signal PWM</a:t>
            </a:r>
          </a:p>
          <a:p>
            <a:pPr lvl="2"/>
            <a:r>
              <a:rPr lang="fr-FR" dirty="0"/>
              <a:t>Entre 1000 et 1450 µs : poussée vers l’arrière </a:t>
            </a:r>
          </a:p>
          <a:p>
            <a:pPr lvl="2"/>
            <a:r>
              <a:rPr lang="fr-FR" dirty="0"/>
              <a:t>Entre 1450 et 1550 µs : arrêt des propulseurs  </a:t>
            </a:r>
          </a:p>
          <a:p>
            <a:pPr lvl="2"/>
            <a:r>
              <a:rPr lang="fr-FR" dirty="0"/>
              <a:t>Entre 1550 et 2000 µs : poussée vers l’avant </a:t>
            </a:r>
          </a:p>
          <a:p>
            <a:pPr lvl="1"/>
            <a:r>
              <a:rPr lang="fr-FR" dirty="0"/>
              <a:t>Utilisation d’une manette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503C7D-5D2D-4956-BE5E-5A9E063320A7}"/>
              </a:ext>
            </a:extLst>
          </p:cNvPr>
          <p:cNvSpPr txBox="1"/>
          <p:nvPr/>
        </p:nvSpPr>
        <p:spPr>
          <a:xfrm>
            <a:off x="8832300" y="487116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59F211-FACE-4BC0-967A-61176367E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8" t="13108" r="9276" b="7490"/>
          <a:stretch/>
        </p:blipFill>
        <p:spPr>
          <a:xfrm>
            <a:off x="6719965" y="1305792"/>
            <a:ext cx="2112335" cy="15027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78B849-F5A4-4AC0-8A93-FBE5C7B41848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403111-CFEC-4B2C-8AB6-6E2E1565F330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ED70808-A55C-42F4-B8A5-D95CCEBDB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8" t="15159" r="5073" b="12351"/>
          <a:stretch/>
        </p:blipFill>
        <p:spPr>
          <a:xfrm>
            <a:off x="6719965" y="3096519"/>
            <a:ext cx="2176131" cy="17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88451-18B9-4B3E-9002-0B5B2D74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au point de la loi de commande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4C32C6-2DA0-41A0-9943-1CE2862B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90847"/>
            <a:ext cx="8520600" cy="3378028"/>
          </a:xfrm>
        </p:spPr>
        <p:txBody>
          <a:bodyPr/>
          <a:lstStyle/>
          <a:p>
            <a:r>
              <a:rPr lang="fr-FR" dirty="0"/>
              <a:t>Modèle de </a:t>
            </a:r>
            <a:r>
              <a:rPr lang="fr-FR" dirty="0" err="1"/>
              <a:t>Fossen</a:t>
            </a:r>
            <a:endParaRPr lang="fr-FR" dirty="0"/>
          </a:p>
          <a:p>
            <a:pPr lvl="1"/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lang="fr-FR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odèle dynamique d’un véhicule sous-marin à six degrés de liberté</a:t>
            </a:r>
          </a:p>
          <a:p>
            <a:pPr lvl="1"/>
            <a:r>
              <a:rPr lang="fr-FR" dirty="0">
                <a:latin typeface="Arial" panose="020B0604020202020204" pitchFamily="34" charset="0"/>
              </a:rPr>
              <a:t>S</a:t>
            </a:r>
            <a:r>
              <a:rPr lang="fr-FR" b="0" i="0" dirty="0">
                <a:effectLst/>
                <a:latin typeface="Arial" panose="020B0604020202020204" pitchFamily="34" charset="0"/>
              </a:rPr>
              <a:t>ix équations du mouvement</a:t>
            </a:r>
          </a:p>
          <a:p>
            <a:pPr marL="596900" lvl="1" indent="0">
              <a:buNone/>
            </a:pPr>
            <a:endParaRPr lang="fr-FR" dirty="0">
              <a:latin typeface="Arial" panose="020B0604020202020204" pitchFamily="34" charset="0"/>
              <a:ea typeface="Roboto" panose="02000000000000000000" pitchFamily="2" charset="0"/>
            </a:endParaRPr>
          </a:p>
          <a:p>
            <a:pPr marL="596900" lvl="1" indent="0">
              <a:buNone/>
            </a:pPr>
            <a:endParaRPr lang="fr-FR" dirty="0">
              <a:latin typeface="Arial" panose="020B0604020202020204" pitchFamily="34" charset="0"/>
              <a:ea typeface="Roboto" panose="02000000000000000000" pitchFamily="2" charset="0"/>
            </a:endParaRPr>
          </a:p>
          <a:p>
            <a:pPr marL="596900" lvl="1" indent="0">
              <a:buNone/>
            </a:pPr>
            <a:endParaRPr lang="fr-FR" dirty="0">
              <a:latin typeface="Arial" panose="020B0604020202020204" pitchFamily="34" charset="0"/>
              <a:ea typeface="Roboto" panose="02000000000000000000" pitchFamily="2" charset="0"/>
            </a:endParaRP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3E0429-5944-4D30-8018-4D8D345F6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62" y="2879861"/>
            <a:ext cx="3866676" cy="153619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77B5E00-1545-4168-A7F4-168E314A47E9}"/>
              </a:ext>
            </a:extLst>
          </p:cNvPr>
          <p:cNvSpPr txBox="1"/>
          <p:nvPr/>
        </p:nvSpPr>
        <p:spPr>
          <a:xfrm>
            <a:off x="8832300" y="487116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CE9B32-9DC2-444F-A1F0-908262ED1582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213977-B45F-421C-8A3B-9AE64A030375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4F25030-DB9C-4B8B-A328-AE837E6F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27" y="900322"/>
            <a:ext cx="3023746" cy="397084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496793-294F-4825-AA6C-6EFC638759B0}"/>
              </a:ext>
            </a:extLst>
          </p:cNvPr>
          <p:cNvSpPr txBox="1"/>
          <p:nvPr/>
        </p:nvSpPr>
        <p:spPr>
          <a:xfrm>
            <a:off x="8832300" y="487116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E6DCE17-1296-40A5-8A88-F93F9EB2A3F7}"/>
              </a:ext>
            </a:extLst>
          </p:cNvPr>
          <p:cNvSpPr txBox="1">
            <a:spLocks/>
          </p:cNvSpPr>
          <p:nvPr/>
        </p:nvSpPr>
        <p:spPr>
          <a:xfrm>
            <a:off x="311700" y="410000"/>
            <a:ext cx="668346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fr-FR" dirty="0"/>
              <a:t>Mise au point de la loi de commande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FFCC55-B825-4166-8D54-C3469FDEFB1C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30909F-11B5-4BA2-89F9-8A9F68826D31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3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7E339-F750-42A4-91C7-2D5C4F8D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au point de la loi de commande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E6CE0D-EBB1-4633-A941-73068C8DB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Simulations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74903E-E538-4746-B866-1CBE66B873D5}"/>
              </a:ext>
            </a:extLst>
          </p:cNvPr>
          <p:cNvSpPr txBox="1"/>
          <p:nvPr/>
        </p:nvSpPr>
        <p:spPr>
          <a:xfrm>
            <a:off x="8832300" y="487116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2B26A9-070A-4DFB-8F3B-8BC7ADA9C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61" y="2109325"/>
            <a:ext cx="2696079" cy="20220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F33C44-8D59-4593-ADBA-05865512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1" y="2091588"/>
            <a:ext cx="2696079" cy="20575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5A41B4-9A0A-46C7-822D-009F59C0F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221" y="2109325"/>
            <a:ext cx="2696079" cy="2049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30068E4-8E5D-417C-B3D3-EF947F5AE41B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51F7B1-56FF-4CBE-A8E9-26821F341334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C7F7D-75C2-4520-97BA-2F734E7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au point de la loi de commande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E652C3-AA4F-4623-B42F-49D9AD783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Essais réels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3D94AA-81DE-4C67-839B-FD90FD2E92BF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 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125CFF-ADC4-492B-980A-4D8729518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086" y="2175474"/>
            <a:ext cx="2722214" cy="18588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B3B31-D52B-4C8D-908C-1289D6E00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995" y="2175474"/>
            <a:ext cx="2691874" cy="18588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106087-BA9B-4EEF-823F-9E70AB6FE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2175474"/>
            <a:ext cx="2696079" cy="18588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15B37AC-D3BA-471F-BBCA-986F6A13407B}"/>
              </a:ext>
            </a:extLst>
          </p:cNvPr>
          <p:cNvSpPr txBox="1"/>
          <p:nvPr/>
        </p:nvSpPr>
        <p:spPr>
          <a:xfrm>
            <a:off x="1432439" y="414768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Roulis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49DA84-A16F-4B91-8FBE-AD4A284FE0CA}"/>
              </a:ext>
            </a:extLst>
          </p:cNvPr>
          <p:cNvSpPr txBox="1"/>
          <p:nvPr/>
        </p:nvSpPr>
        <p:spPr>
          <a:xfrm>
            <a:off x="4194165" y="414768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Tangage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04D420-2201-463A-9764-B62202DC20D6}"/>
              </a:ext>
            </a:extLst>
          </p:cNvPr>
          <p:cNvSpPr txBox="1"/>
          <p:nvPr/>
        </p:nvSpPr>
        <p:spPr>
          <a:xfrm>
            <a:off x="7276979" y="414768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Lacet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06D4CB-1BDE-4252-8EAF-9CAAF6198452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862ECD5-F82A-47CB-8A22-7AA60BAE3169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138D5-0838-48A3-9649-320B953A4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au point de la loi de commande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423E80-7173-49F3-89CB-B618DE284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74340"/>
            <a:ext cx="8520600" cy="3494535"/>
          </a:xfrm>
        </p:spPr>
        <p:txBody>
          <a:bodyPr/>
          <a:lstStyle/>
          <a:p>
            <a:r>
              <a:rPr lang="fr-FR" dirty="0"/>
              <a:t>Problèmes</a:t>
            </a:r>
          </a:p>
          <a:p>
            <a:pPr lvl="1"/>
            <a:r>
              <a:rPr lang="fr-FR" dirty="0"/>
              <a:t>Couple de rappel</a:t>
            </a:r>
          </a:p>
          <a:p>
            <a:pPr lvl="1"/>
            <a:r>
              <a:rPr lang="fr-FR" dirty="0"/>
              <a:t>Plage neutre des propulseurs</a:t>
            </a:r>
          </a:p>
          <a:p>
            <a:pPr marL="114300" indent="0">
              <a:buNone/>
            </a:pPr>
            <a:endParaRPr lang="fr-FR" dirty="0"/>
          </a:p>
          <a:p>
            <a:r>
              <a:rPr lang="fr-FR" dirty="0"/>
              <a:t>Solution : modification de l’architecture du ROV</a:t>
            </a:r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E749E88-0381-48BD-9D1C-F8254EE02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88" r="23330" b="31370"/>
          <a:stretch/>
        </p:blipFill>
        <p:spPr>
          <a:xfrm rot="1206960">
            <a:off x="4092466" y="1243383"/>
            <a:ext cx="1971757" cy="11253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267CC80-EB07-4ED5-A18F-A35241B2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294" y="1324566"/>
            <a:ext cx="1925574" cy="1115148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1FD83A5-DC35-4A95-AD31-C961F6C11B4E}"/>
              </a:ext>
            </a:extLst>
          </p:cNvPr>
          <p:cNvCxnSpPr/>
          <p:nvPr/>
        </p:nvCxnSpPr>
        <p:spPr>
          <a:xfrm>
            <a:off x="6471920" y="1026935"/>
            <a:ext cx="0" cy="15582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791B28E0-6604-4ACD-840E-0498F65173DC}"/>
              </a:ext>
            </a:extLst>
          </p:cNvPr>
          <p:cNvSpPr/>
          <p:nvPr/>
        </p:nvSpPr>
        <p:spPr>
          <a:xfrm>
            <a:off x="4815840" y="1059180"/>
            <a:ext cx="914400" cy="822960"/>
          </a:xfrm>
          <a:prstGeom prst="arc">
            <a:avLst>
              <a:gd name="adj1" fmla="val 16596183"/>
              <a:gd name="adj2" fmla="val 213828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4E3CBAB-C0EB-4179-B383-1050161058FF}"/>
              </a:ext>
            </a:extLst>
          </p:cNvPr>
          <p:cNvCxnSpPr>
            <a:cxnSpLocks/>
          </p:cNvCxnSpPr>
          <p:nvPr/>
        </p:nvCxnSpPr>
        <p:spPr>
          <a:xfrm flipV="1">
            <a:off x="5318511" y="1028840"/>
            <a:ext cx="40254" cy="34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44C9578-5048-47AB-8271-2D131029A886}"/>
              </a:ext>
            </a:extLst>
          </p:cNvPr>
          <p:cNvCxnSpPr>
            <a:stCxn id="20" idx="0"/>
          </p:cNvCxnSpPr>
          <p:nvPr/>
        </p:nvCxnSpPr>
        <p:spPr>
          <a:xfrm>
            <a:off x="5320416" y="1061395"/>
            <a:ext cx="23109" cy="43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E7A95406-3070-48B4-A704-4BC2011E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029" y="3016787"/>
            <a:ext cx="1665036" cy="18023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3D8EBF5-EE74-40C4-B8B8-D7D977FDF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687" y="3018552"/>
            <a:ext cx="1390607" cy="180231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0DB7E23-1FF6-48E5-9FC9-C3E6F12DEECA}"/>
              </a:ext>
            </a:extLst>
          </p:cNvPr>
          <p:cNvSpPr txBox="1"/>
          <p:nvPr/>
        </p:nvSpPr>
        <p:spPr>
          <a:xfrm>
            <a:off x="8732520" y="4871163"/>
            <a:ext cx="38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 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35606E-66BE-46D7-AF60-56BA423D73F4}"/>
              </a:ext>
            </a:extLst>
          </p:cNvPr>
          <p:cNvSpPr txBox="1"/>
          <p:nvPr/>
        </p:nvSpPr>
        <p:spPr>
          <a:xfrm>
            <a:off x="0" y="4871162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Guillaume SAMAIN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BB82FB4-5855-48B6-B8BB-5A665F634F7D}"/>
              </a:ext>
            </a:extLst>
          </p:cNvPr>
          <p:cNvSpPr txBox="1"/>
          <p:nvPr/>
        </p:nvSpPr>
        <p:spPr>
          <a:xfrm>
            <a:off x="4032429" y="487116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1400" dirty="0">
                <a:solidFill>
                  <a:schemeClr val="bg1"/>
                </a:solidFill>
              </a:rPr>
              <a:t>13/10/2021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0.1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0.1|0.1|0.1"/>
</p:tagLst>
</file>

<file path=ppt/theme/theme1.xml><?xml version="1.0" encoding="utf-8"?>
<a:theme xmlns:a="http://schemas.openxmlformats.org/drawingml/2006/main" name="Geometric">
  <a:themeElements>
    <a:clrScheme name="Personnalisé 6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7890CD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559</Words>
  <Application>Microsoft Office PowerPoint</Application>
  <PresentationFormat>Affichage à l'écran (16:9)</PresentationFormat>
  <Paragraphs>190</Paragraphs>
  <Slides>21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Roboto</vt:lpstr>
      <vt:lpstr>Geometric</vt:lpstr>
      <vt:lpstr>Contrôle d’un robot sous-marin à six degrés de liberté</vt:lpstr>
      <vt:lpstr>Introduction</vt:lpstr>
      <vt:lpstr>Sommaire</vt:lpstr>
      <vt:lpstr>Bluerov2</vt:lpstr>
      <vt:lpstr>Mise au point de la loi de commande </vt:lpstr>
      <vt:lpstr>Présentation PowerPoint</vt:lpstr>
      <vt:lpstr>Mise au point de la loi de commande </vt:lpstr>
      <vt:lpstr>Mise au point de la loi de commande</vt:lpstr>
      <vt:lpstr>Mise au point de la loi de commande</vt:lpstr>
      <vt:lpstr>Mise au point de la loi de commande</vt:lpstr>
      <vt:lpstr>Essais en situations réelles : bateau en piscine </vt:lpstr>
      <vt:lpstr>Essais en situations réelles : bateau en piscine</vt:lpstr>
      <vt:lpstr>Essais en situations réelles : bateau en piscine</vt:lpstr>
      <vt:lpstr>Essais en situations réelles : bateau en mer</vt:lpstr>
      <vt:lpstr>Essais en situations réelles : bateau en mer</vt:lpstr>
      <vt:lpstr>Essais en situations réelles : parois d’un barrage</vt:lpstr>
      <vt:lpstr>Essais en situations réelles</vt:lpstr>
      <vt:lpstr>Essais en situations réelles : parois d’un barrage</vt:lpstr>
      <vt:lpstr>Conclusion</vt:lpstr>
      <vt:lpstr>Conclusion</vt:lpstr>
      <vt:lpstr>Merci pour votre attention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d’un environnement sous-marin : application de caméra sous-marine</dc:title>
  <dc:creator>Guillaume</dc:creator>
  <cp:lastModifiedBy>Guillaume Samain</cp:lastModifiedBy>
  <cp:revision>29</cp:revision>
  <dcterms:modified xsi:type="dcterms:W3CDTF">2021-10-13T14:48:50Z</dcterms:modified>
</cp:coreProperties>
</file>